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2.png>
</file>

<file path=ppt/media/image3.png>
</file>

<file path=ppt/media/image4.svg>
</file>

<file path=ppt/media/image5.png>
</file>

<file path=ppt/media/image6.jpeg>
</file>

<file path=ppt/media/image7.pn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7.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3008174"/>
            <a:ext cx="11330431" cy="4519662"/>
            <a:chOff x="0" y="0"/>
            <a:chExt cx="15107241" cy="6026216"/>
          </a:xfrm>
        </p:grpSpPr>
        <p:sp>
          <p:nvSpPr>
            <p:cNvPr name="TextBox 4" id="4"/>
            <p:cNvSpPr txBox="true"/>
            <p:nvPr/>
          </p:nvSpPr>
          <p:spPr>
            <a:xfrm rot="0">
              <a:off x="0" y="-9525"/>
              <a:ext cx="4915988" cy="619125"/>
            </a:xfrm>
            <a:prstGeom prst="rect">
              <a:avLst/>
            </a:prstGeom>
          </p:spPr>
          <p:txBody>
            <a:bodyPr anchor="t" rtlCol="false" tIns="0" lIns="0" bIns="0" rIns="0">
              <a:spAutoFit/>
            </a:bodyPr>
            <a:lstStyle/>
            <a:p>
              <a:pPr>
                <a:lnSpc>
                  <a:spcPts val="3600"/>
                </a:lnSpc>
              </a:pPr>
              <a:r>
                <a:rPr lang="en-US" sz="3000">
                  <a:solidFill>
                    <a:srgbClr val="10B5BF"/>
                  </a:solidFill>
                  <a:latin typeface="Poppins Medium"/>
                </a:rPr>
                <a:t>Project</a:t>
              </a:r>
            </a:p>
          </p:txBody>
        </p:sp>
        <p:sp>
          <p:nvSpPr>
            <p:cNvPr name="TextBox 5" id="5"/>
            <p:cNvSpPr txBox="true"/>
            <p:nvPr/>
          </p:nvSpPr>
          <p:spPr>
            <a:xfrm rot="0">
              <a:off x="0" y="2027964"/>
              <a:ext cx="15107241" cy="270721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SlideWaves</a:t>
              </a:r>
            </a:p>
          </p:txBody>
        </p:sp>
        <p:sp>
          <p:nvSpPr>
            <p:cNvPr name="TextBox 6" id="6"/>
            <p:cNvSpPr txBox="true"/>
            <p:nvPr/>
          </p:nvSpPr>
          <p:spPr>
            <a:xfrm rot="0">
              <a:off x="0" y="5403492"/>
              <a:ext cx="15107241" cy="62272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Bold"/>
                </a:rPr>
                <a:t>Wireless Virtual Mouse </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469352" y="3181514"/>
            <a:ext cx="16046303" cy="34798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FFFFF"/>
                </a:solidFill>
                <a:latin typeface="Poppins Light"/>
              </a:rPr>
              <a:t>I1. Vantukal Reddy. Thumma Dhyanchand, Galla Vamsi, Krishna,Satish Maheshwaram "Virtual Mouse Control Using Colored Fingertips and Hand Gesture Recognition", 11-12 Sep 2020 </a:t>
            </a:r>
            <a:r>
              <a:rPr lang="en-US" sz="2499">
                <a:solidFill>
                  <a:srgbClr val="10B5BF"/>
                </a:solidFill>
                <a:latin typeface="Poppins Light"/>
              </a:rPr>
              <a:t>https://ieeexplore.ieee.org/document/9242677</a:t>
            </a:r>
          </a:p>
          <a:p>
            <a:pPr>
              <a:lnSpc>
                <a:spcPts val="3499"/>
              </a:lnSpc>
            </a:pPr>
          </a:p>
          <a:p>
            <a:pPr>
              <a:lnSpc>
                <a:spcPts val="3499"/>
              </a:lnSpc>
            </a:pPr>
          </a:p>
          <a:p>
            <a:pPr marL="539749" indent="-269875" lvl="1">
              <a:lnSpc>
                <a:spcPts val="3499"/>
              </a:lnSpc>
              <a:buFont typeface="Arial"/>
              <a:buChar char="•"/>
            </a:pPr>
            <a:r>
              <a:rPr lang="en-US" sz="2499">
                <a:solidFill>
                  <a:srgbClr val="FFFFFF"/>
                </a:solidFill>
                <a:latin typeface="Poppins Light"/>
              </a:rPr>
              <a:t>Kollipara Sai Varun. I Puneeth, Dr.T.Prem Jacobi "Virtual Mouse Implementation Using Opencv ",2019 -    </a:t>
            </a:r>
          </a:p>
          <a:p>
            <a:pPr>
              <a:lnSpc>
                <a:spcPts val="3499"/>
              </a:lnSpc>
            </a:pPr>
            <a:r>
              <a:rPr lang="en-US" sz="2499">
                <a:solidFill>
                  <a:srgbClr val="FFFFFF"/>
                </a:solidFill>
                <a:latin typeface="Poppins Light"/>
              </a:rPr>
              <a:t>      </a:t>
            </a:r>
            <a:r>
              <a:rPr lang="en-US" sz="2499">
                <a:solidFill>
                  <a:srgbClr val="10B5BF"/>
                </a:solidFill>
                <a:latin typeface="Poppins Light"/>
              </a:rPr>
              <a:t>https://ieeexplore.ieee.org/document/8862764</a:t>
            </a:r>
          </a:p>
          <a:p>
            <a:pPr algn="l">
              <a:lnSpc>
                <a:spcPts val="3500"/>
              </a:lnSpc>
              <a:spcBef>
                <a:spcPct val="0"/>
              </a:spcBef>
            </a:pPr>
          </a:p>
        </p:txBody>
      </p:sp>
      <p:sp>
        <p:nvSpPr>
          <p:cNvPr name="TextBox 3" id="3"/>
          <p:cNvSpPr txBox="true"/>
          <p:nvPr/>
        </p:nvSpPr>
        <p:spPr>
          <a:xfrm rot="0">
            <a:off x="1738415" y="1571337"/>
            <a:ext cx="14811170" cy="1057275"/>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REFERANCE</a:t>
            </a:r>
          </a:p>
        </p:txBody>
      </p:sp>
      <p:sp>
        <p:nvSpPr>
          <p:cNvPr name="AutoShape 4" id="4"/>
          <p:cNvSpPr/>
          <p:nvPr/>
        </p:nvSpPr>
        <p:spPr>
          <a:xfrm>
            <a:off x="1738415" y="2813786"/>
            <a:ext cx="14811170" cy="0"/>
          </a:xfrm>
          <a:prstGeom prst="line">
            <a:avLst/>
          </a:prstGeom>
          <a:ln cap="rnd" w="19050">
            <a:solidFill>
              <a:srgbClr val="10B5BF"/>
            </a:solidFill>
            <a:prstDash val="solid"/>
            <a:headEnd type="none" len="sm" w="sm"/>
            <a:tailEnd type="none" len="sm" w="sm"/>
          </a:ln>
        </p:spPr>
      </p:sp>
      <p:sp>
        <p:nvSpPr>
          <p:cNvPr name="Freeform 5" id="5"/>
          <p:cNvSpPr/>
          <p:nvPr/>
        </p:nvSpPr>
        <p:spPr>
          <a:xfrm flipH="false" flipV="false" rot="0">
            <a:off x="14977019" y="825771"/>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639388" y="3396043"/>
            <a:ext cx="7272880" cy="4972005"/>
          </a:xfrm>
          <a:custGeom>
            <a:avLst/>
            <a:gdLst/>
            <a:ahLst/>
            <a:cxnLst/>
            <a:rect r="r" b="b" t="t" l="l"/>
            <a:pathLst>
              <a:path h="4972005" w="7272880">
                <a:moveTo>
                  <a:pt x="0" y="0"/>
                </a:moveTo>
                <a:lnTo>
                  <a:pt x="7272880" y="0"/>
                </a:lnTo>
                <a:lnTo>
                  <a:pt x="7272880" y="4972005"/>
                </a:lnTo>
                <a:lnTo>
                  <a:pt x="0" y="4972005"/>
                </a:lnTo>
                <a:lnTo>
                  <a:pt x="0" y="0"/>
                </a:lnTo>
                <a:close/>
              </a:path>
            </a:pathLst>
          </a:custGeom>
          <a:blipFill>
            <a:blip r:embed="rId2">
              <a:alphaModFix amt="13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39388" y="4807243"/>
            <a:ext cx="10336162" cy="3835758"/>
            <a:chOff x="0" y="0"/>
            <a:chExt cx="13781550" cy="5114343"/>
          </a:xfrm>
        </p:grpSpPr>
        <p:sp>
          <p:nvSpPr>
            <p:cNvPr name="TextBox 4" id="4"/>
            <p:cNvSpPr txBox="true"/>
            <p:nvPr/>
          </p:nvSpPr>
          <p:spPr>
            <a:xfrm rot="0">
              <a:off x="0" y="4495218"/>
              <a:ext cx="13781550" cy="619125"/>
            </a:xfrm>
            <a:prstGeom prst="rect">
              <a:avLst/>
            </a:prstGeom>
          </p:spPr>
          <p:txBody>
            <a:bodyPr anchor="t" rtlCol="false" tIns="0" lIns="0" bIns="0" rIns="0">
              <a:spAutoFit/>
            </a:bodyPr>
            <a:lstStyle/>
            <a:p>
              <a:pPr>
                <a:lnSpc>
                  <a:spcPts val="3600"/>
                </a:lnSpc>
              </a:pPr>
            </a:p>
          </p:txBody>
        </p:sp>
        <p:sp>
          <p:nvSpPr>
            <p:cNvPr name="TextBox 5" id="5"/>
            <p:cNvSpPr txBox="true"/>
            <p:nvPr/>
          </p:nvSpPr>
          <p:spPr>
            <a:xfrm rot="0">
              <a:off x="0" y="0"/>
              <a:ext cx="13781550"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Do you have</a:t>
              </a:r>
            </a:p>
            <a:p>
              <a:pPr>
                <a:lnSpc>
                  <a:spcPts val="10800"/>
                </a:lnSpc>
              </a:pPr>
              <a:r>
                <a:rPr lang="en-US" sz="9000">
                  <a:solidFill>
                    <a:srgbClr val="FFFFFF"/>
                  </a:solidFill>
                  <a:latin typeface="Poppins Medium Bold"/>
                </a:rPr>
                <a:t>any questions</a:t>
              </a:r>
              <a:r>
                <a:rPr lang="en-US" sz="9000">
                  <a:solidFill>
                    <a:srgbClr val="10B5BF"/>
                  </a:solidFill>
                  <a:latin typeface="Poppins Medium Bold"/>
                </a:rPr>
                <a:t>?</a:t>
              </a:r>
            </a:p>
          </p:txBody>
        </p:sp>
      </p:grpSp>
      <p:sp>
        <p:nvSpPr>
          <p:cNvPr name="Freeform 6" id="6"/>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4"/>
            <a:stretch>
              <a:fillRect l="0" t="0" r="0" b="0"/>
            </a:stretch>
          </a:blipFill>
        </p:spPr>
      </p:sp>
      <p:sp>
        <p:nvSpPr>
          <p:cNvPr name="Freeform 7" id="7"/>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5"/>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3361450" y="2586640"/>
            <a:ext cx="3403794" cy="902056"/>
            <a:chOff x="0" y="0"/>
            <a:chExt cx="4538392" cy="1202742"/>
          </a:xfrm>
        </p:grpSpPr>
        <p:sp>
          <p:nvSpPr>
            <p:cNvPr name="Freeform 3" id="3"/>
            <p:cNvSpPr/>
            <p:nvPr/>
          </p:nvSpPr>
          <p:spPr>
            <a:xfrm flipH="false" flipV="false" rot="0">
              <a:off x="0" y="285961"/>
              <a:ext cx="922740" cy="630819"/>
            </a:xfrm>
            <a:custGeom>
              <a:avLst/>
              <a:gdLst/>
              <a:ahLst/>
              <a:cxnLst/>
              <a:rect r="r" b="b" t="t" l="l"/>
              <a:pathLst>
                <a:path h="630819" w="922740">
                  <a:moveTo>
                    <a:pt x="0" y="0"/>
                  </a:moveTo>
                  <a:lnTo>
                    <a:pt x="922740" y="0"/>
                  </a:lnTo>
                  <a:lnTo>
                    <a:pt x="922740" y="630819"/>
                  </a:lnTo>
                  <a:lnTo>
                    <a:pt x="0" y="6308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521150" y="-57150"/>
              <a:ext cx="3017242"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Herik Sevak</a:t>
              </a:r>
            </a:p>
          </p:txBody>
        </p:sp>
        <p:sp>
          <p:nvSpPr>
            <p:cNvPr name="TextBox 5" id="5"/>
            <p:cNvSpPr txBox="true"/>
            <p:nvPr/>
          </p:nvSpPr>
          <p:spPr>
            <a:xfrm rot="0">
              <a:off x="1521150" y="718449"/>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161</a:t>
              </a:r>
            </a:p>
          </p:txBody>
        </p:sp>
      </p:grpSp>
      <p:grpSp>
        <p:nvGrpSpPr>
          <p:cNvPr name="Group 6" id="6"/>
          <p:cNvGrpSpPr/>
          <p:nvPr/>
        </p:nvGrpSpPr>
        <p:grpSpPr>
          <a:xfrm rot="0">
            <a:off x="3361450" y="3906229"/>
            <a:ext cx="3805928" cy="903603"/>
            <a:chOff x="0" y="0"/>
            <a:chExt cx="5074571" cy="1204804"/>
          </a:xfrm>
        </p:grpSpPr>
        <p:sp>
          <p:nvSpPr>
            <p:cNvPr name="Freeform 7" id="7"/>
            <p:cNvSpPr/>
            <p:nvPr/>
          </p:nvSpPr>
          <p:spPr>
            <a:xfrm flipH="false" flipV="false" rot="0">
              <a:off x="0" y="286993"/>
              <a:ext cx="922740" cy="630819"/>
            </a:xfrm>
            <a:custGeom>
              <a:avLst/>
              <a:gdLst/>
              <a:ahLst/>
              <a:cxnLst/>
              <a:rect r="r" b="b" t="t" l="l"/>
              <a:pathLst>
                <a:path h="630819" w="922740">
                  <a:moveTo>
                    <a:pt x="0" y="0"/>
                  </a:moveTo>
                  <a:lnTo>
                    <a:pt x="922740" y="0"/>
                  </a:lnTo>
                  <a:lnTo>
                    <a:pt x="922740" y="630818"/>
                  </a:lnTo>
                  <a:lnTo>
                    <a:pt x="0" y="630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521150" y="-57150"/>
              <a:ext cx="3553420"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Pawan Vadiya</a:t>
              </a:r>
            </a:p>
          </p:txBody>
        </p:sp>
        <p:sp>
          <p:nvSpPr>
            <p:cNvPr name="TextBox 9" id="9"/>
            <p:cNvSpPr txBox="true"/>
            <p:nvPr/>
          </p:nvSpPr>
          <p:spPr>
            <a:xfrm rot="0">
              <a:off x="1521150" y="720512"/>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231</a:t>
              </a:r>
            </a:p>
          </p:txBody>
        </p:sp>
      </p:grpSp>
      <p:grpSp>
        <p:nvGrpSpPr>
          <p:cNvPr name="Group 10" id="10"/>
          <p:cNvGrpSpPr/>
          <p:nvPr/>
        </p:nvGrpSpPr>
        <p:grpSpPr>
          <a:xfrm rot="0">
            <a:off x="3412209" y="5228932"/>
            <a:ext cx="3824672" cy="903603"/>
            <a:chOff x="0" y="0"/>
            <a:chExt cx="5099562" cy="1204804"/>
          </a:xfrm>
        </p:grpSpPr>
        <p:sp>
          <p:nvSpPr>
            <p:cNvPr name="Freeform 11" id="11"/>
            <p:cNvSpPr/>
            <p:nvPr/>
          </p:nvSpPr>
          <p:spPr>
            <a:xfrm flipH="false" flipV="false" rot="0">
              <a:off x="0" y="286993"/>
              <a:ext cx="922740" cy="630819"/>
            </a:xfrm>
            <a:custGeom>
              <a:avLst/>
              <a:gdLst/>
              <a:ahLst/>
              <a:cxnLst/>
              <a:rect r="r" b="b" t="t" l="l"/>
              <a:pathLst>
                <a:path h="630819" w="922740">
                  <a:moveTo>
                    <a:pt x="0" y="0"/>
                  </a:moveTo>
                  <a:lnTo>
                    <a:pt x="922740" y="0"/>
                  </a:lnTo>
                  <a:lnTo>
                    <a:pt x="922740" y="630818"/>
                  </a:lnTo>
                  <a:lnTo>
                    <a:pt x="0" y="630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1453472" y="-57150"/>
              <a:ext cx="3646091"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Payoj Mandpe</a:t>
              </a:r>
            </a:p>
          </p:txBody>
        </p:sp>
        <p:sp>
          <p:nvSpPr>
            <p:cNvPr name="TextBox 13" id="13"/>
            <p:cNvSpPr txBox="true"/>
            <p:nvPr/>
          </p:nvSpPr>
          <p:spPr>
            <a:xfrm rot="0">
              <a:off x="1453472" y="720512"/>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232</a:t>
              </a:r>
            </a:p>
          </p:txBody>
        </p:sp>
      </p:grpSp>
      <p:grpSp>
        <p:nvGrpSpPr>
          <p:cNvPr name="Group 14" id="14"/>
          <p:cNvGrpSpPr/>
          <p:nvPr/>
        </p:nvGrpSpPr>
        <p:grpSpPr>
          <a:xfrm rot="0">
            <a:off x="11093842" y="2585083"/>
            <a:ext cx="4281798" cy="902056"/>
            <a:chOff x="0" y="0"/>
            <a:chExt cx="5709064" cy="1202742"/>
          </a:xfrm>
        </p:grpSpPr>
        <p:sp>
          <p:nvSpPr>
            <p:cNvPr name="Freeform 15" id="15"/>
            <p:cNvSpPr/>
            <p:nvPr/>
          </p:nvSpPr>
          <p:spPr>
            <a:xfrm flipH="false" flipV="false" rot="0">
              <a:off x="0" y="285961"/>
              <a:ext cx="922740" cy="630819"/>
            </a:xfrm>
            <a:custGeom>
              <a:avLst/>
              <a:gdLst/>
              <a:ahLst/>
              <a:cxnLst/>
              <a:rect r="r" b="b" t="t" l="l"/>
              <a:pathLst>
                <a:path h="630819" w="922740">
                  <a:moveTo>
                    <a:pt x="0" y="0"/>
                  </a:moveTo>
                  <a:lnTo>
                    <a:pt x="922740" y="0"/>
                  </a:lnTo>
                  <a:lnTo>
                    <a:pt x="922740" y="630819"/>
                  </a:lnTo>
                  <a:lnTo>
                    <a:pt x="0" y="6308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1523819" y="-57150"/>
              <a:ext cx="4185245"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Piyush Thaware</a:t>
              </a:r>
            </a:p>
          </p:txBody>
        </p:sp>
        <p:sp>
          <p:nvSpPr>
            <p:cNvPr name="TextBox 17" id="17"/>
            <p:cNvSpPr txBox="true"/>
            <p:nvPr/>
          </p:nvSpPr>
          <p:spPr>
            <a:xfrm rot="0">
              <a:off x="1523819" y="718449"/>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233</a:t>
              </a:r>
            </a:p>
          </p:txBody>
        </p:sp>
      </p:grpSp>
      <p:grpSp>
        <p:nvGrpSpPr>
          <p:cNvPr name="Group 18" id="18"/>
          <p:cNvGrpSpPr/>
          <p:nvPr/>
        </p:nvGrpSpPr>
        <p:grpSpPr>
          <a:xfrm rot="0">
            <a:off x="11093842" y="3904672"/>
            <a:ext cx="4281798" cy="903603"/>
            <a:chOff x="0" y="0"/>
            <a:chExt cx="5709064" cy="1204804"/>
          </a:xfrm>
        </p:grpSpPr>
        <p:sp>
          <p:nvSpPr>
            <p:cNvPr name="Freeform 19" id="19"/>
            <p:cNvSpPr/>
            <p:nvPr/>
          </p:nvSpPr>
          <p:spPr>
            <a:xfrm flipH="false" flipV="false" rot="0">
              <a:off x="0" y="286993"/>
              <a:ext cx="922740" cy="630819"/>
            </a:xfrm>
            <a:custGeom>
              <a:avLst/>
              <a:gdLst/>
              <a:ahLst/>
              <a:cxnLst/>
              <a:rect r="r" b="b" t="t" l="l"/>
              <a:pathLst>
                <a:path h="630819" w="922740">
                  <a:moveTo>
                    <a:pt x="0" y="0"/>
                  </a:moveTo>
                  <a:lnTo>
                    <a:pt x="922740" y="0"/>
                  </a:lnTo>
                  <a:lnTo>
                    <a:pt x="922740" y="630818"/>
                  </a:lnTo>
                  <a:lnTo>
                    <a:pt x="0" y="630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1523819" y="-57150"/>
              <a:ext cx="4185245"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Praful Gajbhiye</a:t>
              </a:r>
            </a:p>
          </p:txBody>
        </p:sp>
        <p:sp>
          <p:nvSpPr>
            <p:cNvPr name="TextBox 21" id="21"/>
            <p:cNvSpPr txBox="true"/>
            <p:nvPr/>
          </p:nvSpPr>
          <p:spPr>
            <a:xfrm rot="0">
              <a:off x="1523819" y="720512"/>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234</a:t>
              </a:r>
            </a:p>
          </p:txBody>
        </p:sp>
      </p:grpSp>
      <p:grpSp>
        <p:nvGrpSpPr>
          <p:cNvPr name="Group 22" id="22"/>
          <p:cNvGrpSpPr/>
          <p:nvPr/>
        </p:nvGrpSpPr>
        <p:grpSpPr>
          <a:xfrm rot="0">
            <a:off x="11144601" y="5227375"/>
            <a:ext cx="4788896" cy="903603"/>
            <a:chOff x="0" y="0"/>
            <a:chExt cx="6385195" cy="1204804"/>
          </a:xfrm>
        </p:grpSpPr>
        <p:sp>
          <p:nvSpPr>
            <p:cNvPr name="Freeform 23" id="23"/>
            <p:cNvSpPr/>
            <p:nvPr/>
          </p:nvSpPr>
          <p:spPr>
            <a:xfrm flipH="false" flipV="false" rot="0">
              <a:off x="0" y="286993"/>
              <a:ext cx="922740" cy="630819"/>
            </a:xfrm>
            <a:custGeom>
              <a:avLst/>
              <a:gdLst/>
              <a:ahLst/>
              <a:cxnLst/>
              <a:rect r="r" b="b" t="t" l="l"/>
              <a:pathLst>
                <a:path h="630819" w="922740">
                  <a:moveTo>
                    <a:pt x="0" y="0"/>
                  </a:moveTo>
                  <a:lnTo>
                    <a:pt x="922740" y="0"/>
                  </a:lnTo>
                  <a:lnTo>
                    <a:pt x="922740" y="630818"/>
                  </a:lnTo>
                  <a:lnTo>
                    <a:pt x="0" y="6308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4" id="24"/>
            <p:cNvSpPr txBox="true"/>
            <p:nvPr/>
          </p:nvSpPr>
          <p:spPr>
            <a:xfrm rot="0">
              <a:off x="1456140" y="-57150"/>
              <a:ext cx="4929054" cy="676062"/>
            </a:xfrm>
            <a:prstGeom prst="rect">
              <a:avLst/>
            </a:prstGeom>
          </p:spPr>
          <p:txBody>
            <a:bodyPr anchor="t" rtlCol="false" tIns="0" lIns="0" bIns="0" rIns="0">
              <a:spAutoFit/>
            </a:bodyPr>
            <a:lstStyle/>
            <a:p>
              <a:pPr algn="ctr">
                <a:lnSpc>
                  <a:spcPts val="4340"/>
                </a:lnSpc>
              </a:pPr>
              <a:r>
                <a:rPr lang="en-US" sz="3100">
                  <a:solidFill>
                    <a:srgbClr val="FFFFFF"/>
                  </a:solidFill>
                  <a:latin typeface="Canva Sans Bold"/>
                </a:rPr>
                <a:t>Satyendra Mourya</a:t>
              </a:r>
            </a:p>
          </p:txBody>
        </p:sp>
        <p:sp>
          <p:nvSpPr>
            <p:cNvPr name="TextBox 25" id="25"/>
            <p:cNvSpPr txBox="true"/>
            <p:nvPr/>
          </p:nvSpPr>
          <p:spPr>
            <a:xfrm rot="0">
              <a:off x="1456140" y="720512"/>
              <a:ext cx="983059" cy="484292"/>
            </a:xfrm>
            <a:prstGeom prst="rect">
              <a:avLst/>
            </a:prstGeom>
          </p:spPr>
          <p:txBody>
            <a:bodyPr anchor="t" rtlCol="false" tIns="0" lIns="0" bIns="0" rIns="0">
              <a:spAutoFit/>
            </a:bodyPr>
            <a:lstStyle/>
            <a:p>
              <a:pPr algn="ctr">
                <a:lnSpc>
                  <a:spcPts val="3080"/>
                </a:lnSpc>
              </a:pPr>
              <a:r>
                <a:rPr lang="en-US" sz="2200">
                  <a:solidFill>
                    <a:srgbClr val="FFFFFF"/>
                  </a:solidFill>
                  <a:latin typeface="Canva Sans"/>
                </a:rPr>
                <a:t>258</a:t>
              </a:r>
            </a:p>
          </p:txBody>
        </p:sp>
      </p:grpSp>
      <p:sp>
        <p:nvSpPr>
          <p:cNvPr name="AutoShape 26" id="26"/>
          <p:cNvSpPr/>
          <p:nvPr/>
        </p:nvSpPr>
        <p:spPr>
          <a:xfrm flipV="true">
            <a:off x="9134475" y="2610643"/>
            <a:ext cx="0" cy="3070091"/>
          </a:xfrm>
          <a:prstGeom prst="line">
            <a:avLst/>
          </a:prstGeom>
          <a:ln cap="rnd" w="19050">
            <a:solidFill>
              <a:srgbClr val="10B5BF"/>
            </a:solidFill>
            <a:prstDash val="solid"/>
            <a:headEnd type="none" len="sm" w="sm"/>
            <a:tailEnd type="none" len="sm" w="sm"/>
          </a:ln>
        </p:spPr>
      </p:sp>
      <p:sp>
        <p:nvSpPr>
          <p:cNvPr name="Freeform 27" id="27"/>
          <p:cNvSpPr/>
          <p:nvPr/>
        </p:nvSpPr>
        <p:spPr>
          <a:xfrm flipH="false" flipV="false" rot="0">
            <a:off x="15933497" y="0"/>
            <a:ext cx="2354503" cy="2342612"/>
          </a:xfrm>
          <a:custGeom>
            <a:avLst/>
            <a:gdLst/>
            <a:ahLst/>
            <a:cxnLst/>
            <a:rect r="r" b="b" t="t" l="l"/>
            <a:pathLst>
              <a:path h="2342612" w="2354503">
                <a:moveTo>
                  <a:pt x="0" y="0"/>
                </a:moveTo>
                <a:lnTo>
                  <a:pt x="2354503" y="0"/>
                </a:lnTo>
                <a:lnTo>
                  <a:pt x="2354503" y="2342612"/>
                </a:lnTo>
                <a:lnTo>
                  <a:pt x="0" y="2342612"/>
                </a:lnTo>
                <a:lnTo>
                  <a:pt x="0" y="0"/>
                </a:lnTo>
                <a:close/>
              </a:path>
            </a:pathLst>
          </a:custGeom>
          <a:blipFill>
            <a:blip r:embed="rId4"/>
            <a:stretch>
              <a:fillRect l="0" t="0" r="0" b="0"/>
            </a:stretch>
          </a:blipFill>
        </p:spPr>
      </p:sp>
      <p:sp>
        <p:nvSpPr>
          <p:cNvPr name="Freeform 28" id="28"/>
          <p:cNvSpPr/>
          <p:nvPr/>
        </p:nvSpPr>
        <p:spPr>
          <a:xfrm flipH="false" flipV="false" rot="0">
            <a:off x="0" y="0"/>
            <a:ext cx="2495997" cy="2342612"/>
          </a:xfrm>
          <a:custGeom>
            <a:avLst/>
            <a:gdLst/>
            <a:ahLst/>
            <a:cxnLst/>
            <a:rect r="r" b="b" t="t" l="l"/>
            <a:pathLst>
              <a:path h="2342612" w="2495997">
                <a:moveTo>
                  <a:pt x="0" y="0"/>
                </a:moveTo>
                <a:lnTo>
                  <a:pt x="2495997" y="0"/>
                </a:lnTo>
                <a:lnTo>
                  <a:pt x="2495997" y="2342612"/>
                </a:lnTo>
                <a:lnTo>
                  <a:pt x="0" y="2342612"/>
                </a:lnTo>
                <a:lnTo>
                  <a:pt x="0" y="0"/>
                </a:lnTo>
                <a:close/>
              </a:path>
            </a:pathLst>
          </a:custGeom>
          <a:blipFill>
            <a:blip r:embed="rId5"/>
            <a:stretch>
              <a:fillRect l="0" t="0" r="0" b="0"/>
            </a:stretch>
          </a:blipFill>
        </p:spPr>
      </p:sp>
      <p:sp>
        <p:nvSpPr>
          <p:cNvPr name="TextBox 29" id="29"/>
          <p:cNvSpPr txBox="true"/>
          <p:nvPr/>
        </p:nvSpPr>
        <p:spPr>
          <a:xfrm rot="0">
            <a:off x="1375885" y="1028700"/>
            <a:ext cx="15536230" cy="990600"/>
          </a:xfrm>
          <a:prstGeom prst="rect">
            <a:avLst/>
          </a:prstGeom>
        </p:spPr>
        <p:txBody>
          <a:bodyPr anchor="t" rtlCol="false" tIns="0" lIns="0" bIns="0" rIns="0">
            <a:spAutoFit/>
          </a:bodyPr>
          <a:lstStyle/>
          <a:p>
            <a:pPr algn="ctr">
              <a:lnSpc>
                <a:spcPts val="7800"/>
              </a:lnSpc>
            </a:pPr>
            <a:r>
              <a:rPr lang="en-US" sz="6500">
                <a:solidFill>
                  <a:srgbClr val="10B5BF"/>
                </a:solidFill>
                <a:latin typeface="Poppins Medium Bold"/>
              </a:rPr>
              <a:t>Team Members</a:t>
            </a:r>
          </a:p>
        </p:txBody>
      </p:sp>
      <p:sp>
        <p:nvSpPr>
          <p:cNvPr name="TextBox 30" id="30"/>
          <p:cNvSpPr txBox="true"/>
          <p:nvPr/>
        </p:nvSpPr>
        <p:spPr>
          <a:xfrm rot="0">
            <a:off x="3643405" y="7052300"/>
            <a:ext cx="11435507" cy="561975"/>
          </a:xfrm>
          <a:prstGeom prst="rect">
            <a:avLst/>
          </a:prstGeom>
        </p:spPr>
        <p:txBody>
          <a:bodyPr anchor="t" rtlCol="false" tIns="0" lIns="0" bIns="0" rIns="0">
            <a:spAutoFit/>
          </a:bodyPr>
          <a:lstStyle/>
          <a:p>
            <a:pPr algn="ctr">
              <a:lnSpc>
                <a:spcPts val="4440"/>
              </a:lnSpc>
              <a:spcBef>
                <a:spcPct val="0"/>
              </a:spcBef>
            </a:pPr>
            <a:r>
              <a:rPr lang="en-US" sz="3700">
                <a:solidFill>
                  <a:srgbClr val="FFFFFF"/>
                </a:solidFill>
                <a:latin typeface="Poppins Medium Bold"/>
              </a:rPr>
              <a:t>Under the guidance of </a:t>
            </a:r>
            <a:r>
              <a:rPr lang="en-US" sz="3700">
                <a:solidFill>
                  <a:srgbClr val="10B5BF"/>
                </a:solidFill>
                <a:latin typeface="Poppins Medium Bold"/>
              </a:rPr>
              <a:t>Vaishali Surjuse Ma’am</a:t>
            </a:r>
            <a:r>
              <a:rPr lang="en-US" sz="3700">
                <a:solidFill>
                  <a:srgbClr val="FFFFFF"/>
                </a:solidFill>
                <a:latin typeface="Poppins Medium Bold"/>
              </a:rPr>
              <a:t> </a:t>
            </a:r>
          </a:p>
        </p:txBody>
      </p:sp>
      <p:sp>
        <p:nvSpPr>
          <p:cNvPr name="TextBox 31" id="31"/>
          <p:cNvSpPr txBox="true"/>
          <p:nvPr/>
        </p:nvSpPr>
        <p:spPr>
          <a:xfrm rot="0">
            <a:off x="5034781" y="8023850"/>
            <a:ext cx="8218438" cy="1181100"/>
          </a:xfrm>
          <a:prstGeom prst="rect">
            <a:avLst/>
          </a:prstGeom>
        </p:spPr>
        <p:txBody>
          <a:bodyPr anchor="t" rtlCol="false" tIns="0" lIns="0" bIns="0" rIns="0">
            <a:spAutoFit/>
          </a:bodyPr>
          <a:lstStyle/>
          <a:p>
            <a:pPr algn="ctr">
              <a:lnSpc>
                <a:spcPts val="3120"/>
              </a:lnSpc>
              <a:spcBef>
                <a:spcPct val="0"/>
              </a:spcBef>
            </a:pPr>
            <a:r>
              <a:rPr lang="en-US" sz="2600">
                <a:solidFill>
                  <a:srgbClr val="FFFFFF"/>
                </a:solidFill>
                <a:latin typeface="Poppins Medium Bold"/>
              </a:rPr>
              <a:t>KDK College Of Engineering , Nagpur</a:t>
            </a:r>
          </a:p>
          <a:p>
            <a:pPr algn="ctr">
              <a:lnSpc>
                <a:spcPts val="3120"/>
              </a:lnSpc>
              <a:spcBef>
                <a:spcPct val="0"/>
              </a:spcBef>
            </a:pPr>
            <a:r>
              <a:rPr lang="en-US" sz="2600">
                <a:solidFill>
                  <a:srgbClr val="FFFFFF"/>
                </a:solidFill>
                <a:latin typeface="Poppins Medium Bold"/>
              </a:rPr>
              <a:t>Department of Computer Science &amp; Engineering</a:t>
            </a:r>
          </a:p>
          <a:p>
            <a:pPr algn="ctr">
              <a:lnSpc>
                <a:spcPts val="3120"/>
              </a:lnSpc>
              <a:spcBef>
                <a:spcPct val="0"/>
              </a:spcBef>
            </a:pPr>
            <a:r>
              <a:rPr lang="en-US" sz="2600">
                <a:solidFill>
                  <a:srgbClr val="FFFFFF"/>
                </a:solidFill>
                <a:latin typeface="Poppins Medium Bold"/>
              </a:rPr>
              <a:t>Date : 07/09/2023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38415" y="2231202"/>
            <a:ext cx="14811170" cy="5824595"/>
            <a:chOff x="0" y="0"/>
            <a:chExt cx="19748227" cy="7766127"/>
          </a:xfrm>
        </p:grpSpPr>
        <p:sp>
          <p:nvSpPr>
            <p:cNvPr name="TextBox 3" id="3"/>
            <p:cNvSpPr txBox="true"/>
            <p:nvPr/>
          </p:nvSpPr>
          <p:spPr>
            <a:xfrm rot="0">
              <a:off x="0" y="3139094"/>
              <a:ext cx="19748227" cy="4627033"/>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FFFFF"/>
                  </a:solidFill>
                  <a:latin typeface="Poppins Light"/>
                </a:rPr>
                <a:t>In an era of rapid digital transformation, the way we interact with computers and digital devices has evolved significantly.</a:t>
              </a:r>
            </a:p>
            <a:p>
              <a:pPr>
                <a:lnSpc>
                  <a:spcPts val="3499"/>
                </a:lnSpc>
              </a:pPr>
            </a:p>
            <a:p>
              <a:pPr marL="539749" indent="-269875" lvl="1">
                <a:lnSpc>
                  <a:spcPts val="3499"/>
                </a:lnSpc>
                <a:buFont typeface="Arial"/>
                <a:buChar char="•"/>
              </a:pPr>
              <a:r>
                <a:rPr lang="en-US" sz="2499">
                  <a:solidFill>
                    <a:srgbClr val="FFFFFF"/>
                  </a:solidFill>
                  <a:latin typeface="Poppins Light"/>
                </a:rPr>
                <a:t>One of the key innovations driving this evolution is the advent of virtual mouse technology. </a:t>
              </a:r>
            </a:p>
            <a:p>
              <a:pPr>
                <a:lnSpc>
                  <a:spcPts val="3499"/>
                </a:lnSpc>
              </a:pPr>
            </a:p>
            <a:p>
              <a:pPr marL="539749" indent="-269875" lvl="1">
                <a:lnSpc>
                  <a:spcPts val="3499"/>
                </a:lnSpc>
                <a:buFont typeface="Arial"/>
                <a:buChar char="•"/>
              </a:pPr>
              <a:r>
                <a:rPr lang="en-US" sz="2499">
                  <a:solidFill>
                    <a:srgbClr val="FFFFFF"/>
                  </a:solidFill>
                  <a:latin typeface="Poppins Light"/>
                </a:rPr>
                <a:t>Virtual mouse technology replaces the physical mouse, allowing users to interact with the system without the need for a physical input device.</a:t>
              </a:r>
            </a:p>
            <a:p>
              <a:pPr algn="l">
                <a:lnSpc>
                  <a:spcPts val="3500"/>
                </a:lnSpc>
                <a:spcBef>
                  <a:spcPct val="0"/>
                </a:spcBef>
              </a:pPr>
            </a:p>
          </p:txBody>
        </p:sp>
        <p:sp>
          <p:nvSpPr>
            <p:cNvPr name="TextBox 4" id="4"/>
            <p:cNvSpPr txBox="true"/>
            <p:nvPr/>
          </p:nvSpPr>
          <p:spPr>
            <a:xfrm rot="0">
              <a:off x="0" y="0"/>
              <a:ext cx="19748227" cy="14097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ABSTRACT</a:t>
              </a:r>
            </a:p>
          </p:txBody>
        </p:sp>
        <p:sp>
          <p:nvSpPr>
            <p:cNvPr name="AutoShape 5" id="5"/>
            <p:cNvSpPr/>
            <p:nvPr/>
          </p:nvSpPr>
          <p:spPr>
            <a:xfrm>
              <a:off x="0" y="2193838"/>
              <a:ext cx="19748227" cy="0"/>
            </a:xfrm>
            <a:prstGeom prst="line">
              <a:avLst/>
            </a:prstGeom>
            <a:ln cap="rnd" w="25400">
              <a:solidFill>
                <a:srgbClr val="10B5BF"/>
              </a:solidFill>
              <a:prstDash val="solid"/>
              <a:headEnd type="none" len="sm" w="sm"/>
              <a:tailEnd type="none" len="sm" w="sm"/>
            </a:ln>
          </p:spPr>
        </p:sp>
      </p:grpSp>
      <p:sp>
        <p:nvSpPr>
          <p:cNvPr name="Freeform 6" id="6"/>
          <p:cNvSpPr/>
          <p:nvPr/>
        </p:nvSpPr>
        <p:spPr>
          <a:xfrm flipH="false" flipV="false" rot="0">
            <a:off x="14977019" y="825771"/>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738415" y="2804718"/>
            <a:ext cx="14811170" cy="610870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FFFFF"/>
                </a:solidFill>
                <a:latin typeface="Poppins Light"/>
              </a:rPr>
              <a:t> In a dissertation by Ting Hie Ping, a PowerPoint gesture-based navigation system using Kinect was developed. The system recognizes various hand gestures based on the tracking information detected and performs mouse actions to navigate slides.</a:t>
            </a:r>
          </a:p>
          <a:p>
            <a:pPr>
              <a:lnSpc>
                <a:spcPts val="3499"/>
              </a:lnSpc>
            </a:pPr>
          </a:p>
          <a:p>
            <a:pPr marL="539749" indent="-269875" lvl="1">
              <a:lnSpc>
                <a:spcPts val="3499"/>
              </a:lnSpc>
              <a:buFont typeface="Arial"/>
              <a:buChar char="•"/>
            </a:pPr>
            <a:r>
              <a:rPr lang="en-US" sz="2499">
                <a:solidFill>
                  <a:srgbClr val="FFFFFF"/>
                </a:solidFill>
                <a:latin typeface="Poppins Light"/>
              </a:rPr>
              <a:t>An article by ITM Web of Conferences proposed an automated digital presentation control system using hand gesture techniques. Users can change the slides of the presentation in both forward and backward directions by doing hand gestures.</a:t>
            </a:r>
          </a:p>
          <a:p>
            <a:pPr>
              <a:lnSpc>
                <a:spcPts val="3499"/>
              </a:lnSpc>
            </a:pPr>
          </a:p>
          <a:p>
            <a:pPr marL="539749" indent="-269875" lvl="1">
              <a:lnSpc>
                <a:spcPts val="3499"/>
              </a:lnSpc>
              <a:buFont typeface="Arial"/>
              <a:buChar char="•"/>
            </a:pPr>
            <a:r>
              <a:rPr lang="en-US" sz="2499">
                <a:solidFill>
                  <a:srgbClr val="FFFFFF"/>
                </a:solidFill>
                <a:latin typeface="Poppins Light"/>
              </a:rPr>
              <a:t>A research paper by Research Square introduced a smart presentation system using hand gestures. The system employs machine learning to enable users to control and explore the slideshow.</a:t>
            </a:r>
          </a:p>
          <a:p>
            <a:pPr>
              <a:lnSpc>
                <a:spcPts val="3499"/>
              </a:lnSpc>
            </a:pPr>
          </a:p>
          <a:p>
            <a:pPr algn="l" marL="539750" indent="-269875" lvl="1">
              <a:lnSpc>
                <a:spcPts val="3500"/>
              </a:lnSpc>
              <a:spcBef>
                <a:spcPct val="0"/>
              </a:spcBef>
              <a:buFont typeface="Arial"/>
              <a:buChar char="•"/>
            </a:pPr>
            <a:r>
              <a:rPr lang="en-US" sz="2500">
                <a:solidFill>
                  <a:srgbClr val="FFFFFF"/>
                </a:solidFill>
                <a:latin typeface="Poppins Light"/>
              </a:rPr>
              <a:t>In a thesis by Adam Fourney, a presentation Maestro controlling electronic presentations through gesture was designed and evaluated. </a:t>
            </a:r>
          </a:p>
        </p:txBody>
      </p:sp>
      <p:sp>
        <p:nvSpPr>
          <p:cNvPr name="TextBox 3" id="3"/>
          <p:cNvSpPr txBox="true"/>
          <p:nvPr/>
        </p:nvSpPr>
        <p:spPr>
          <a:xfrm rot="0">
            <a:off x="1738415" y="1028700"/>
            <a:ext cx="14811170" cy="1057275"/>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Literature Survey</a:t>
            </a:r>
          </a:p>
        </p:txBody>
      </p:sp>
      <p:sp>
        <p:nvSpPr>
          <p:cNvPr name="AutoShape 4" id="4"/>
          <p:cNvSpPr/>
          <p:nvPr/>
        </p:nvSpPr>
        <p:spPr>
          <a:xfrm>
            <a:off x="1738415" y="2318063"/>
            <a:ext cx="14811170" cy="0"/>
          </a:xfrm>
          <a:prstGeom prst="line">
            <a:avLst/>
          </a:prstGeom>
          <a:ln cap="rnd" w="19050">
            <a:solidFill>
              <a:srgbClr val="10B5BF"/>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436964" y="410048"/>
            <a:ext cx="3282359" cy="3383875"/>
          </a:xfrm>
          <a:custGeom>
            <a:avLst/>
            <a:gdLst/>
            <a:ahLst/>
            <a:cxnLst/>
            <a:rect r="r" b="b" t="t" l="l"/>
            <a:pathLst>
              <a:path h="3383875" w="3282359">
                <a:moveTo>
                  <a:pt x="0" y="0"/>
                </a:moveTo>
                <a:lnTo>
                  <a:pt x="3282359" y="0"/>
                </a:lnTo>
                <a:lnTo>
                  <a:pt x="3282359" y="3383875"/>
                </a:lnTo>
                <a:lnTo>
                  <a:pt x="0" y="3383875"/>
                </a:lnTo>
                <a:lnTo>
                  <a:pt x="0" y="0"/>
                </a:lnTo>
                <a:close/>
              </a:path>
            </a:pathLst>
          </a:custGeom>
          <a:blipFill>
            <a:blip r:embed="rId2"/>
            <a:stretch>
              <a:fillRect l="0" t="0" r="0" b="0"/>
            </a:stretch>
          </a:blipFill>
        </p:spPr>
      </p:sp>
      <p:sp>
        <p:nvSpPr>
          <p:cNvPr name="TextBox 3" id="3"/>
          <p:cNvSpPr txBox="true"/>
          <p:nvPr/>
        </p:nvSpPr>
        <p:spPr>
          <a:xfrm rot="0">
            <a:off x="7351416" y="2742480"/>
            <a:ext cx="8968676" cy="27432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What is a Virtual Mouse?</a:t>
            </a:r>
          </a:p>
        </p:txBody>
      </p:sp>
      <p:sp>
        <p:nvSpPr>
          <p:cNvPr name="TextBox 4" id="4"/>
          <p:cNvSpPr txBox="true"/>
          <p:nvPr/>
        </p:nvSpPr>
        <p:spPr>
          <a:xfrm rot="0">
            <a:off x="7351416" y="5928034"/>
            <a:ext cx="8968676" cy="2124075"/>
          </a:xfrm>
          <a:prstGeom prst="rect">
            <a:avLst/>
          </a:prstGeom>
        </p:spPr>
        <p:txBody>
          <a:bodyPr anchor="t" rtlCol="false" tIns="0" lIns="0" bIns="0" rIns="0">
            <a:spAutoFit/>
          </a:bodyPr>
          <a:lstStyle/>
          <a:p>
            <a:pPr>
              <a:lnSpc>
                <a:spcPts val="4200"/>
              </a:lnSpc>
            </a:pPr>
            <a:r>
              <a:rPr lang="en-US" sz="3000">
                <a:solidFill>
                  <a:srgbClr val="FFFFFF"/>
                </a:solidFill>
                <a:latin typeface="Poppins Light"/>
              </a:rPr>
              <a:t>A virtual mouse is like a magic pointer that you can control with your computer or device without the need for a physical mouse.</a:t>
            </a:r>
          </a:p>
          <a:p>
            <a:pPr>
              <a:lnSpc>
                <a:spcPts val="4200"/>
              </a:lnSpc>
            </a:pPr>
          </a:p>
        </p:txBody>
      </p:sp>
      <p:grpSp>
        <p:nvGrpSpPr>
          <p:cNvPr name="Group 5" id="5"/>
          <p:cNvGrpSpPr>
            <a:grpSpLocks noChangeAspect="true"/>
          </p:cNvGrpSpPr>
          <p:nvPr/>
        </p:nvGrpSpPr>
        <p:grpSpPr>
          <a:xfrm rot="0">
            <a:off x="1914361" y="1028700"/>
            <a:ext cx="4159154" cy="8229600"/>
            <a:chOff x="0" y="0"/>
            <a:chExt cx="2620010" cy="5184140"/>
          </a:xfrm>
        </p:grpSpPr>
        <p:sp>
          <p:nvSpPr>
            <p:cNvPr name="Freeform 6" id="6"/>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name="Freeform 7" id="7"/>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73506" t="0" r="-43196" b="0"/>
              </a:stretch>
            </a:blipFill>
          </p:spPr>
        </p:sp>
        <p:sp>
          <p:nvSpPr>
            <p:cNvPr name="Freeform 8" id="8"/>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name="Freeform 9" id="9"/>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name="Freeform 10" id="10"/>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name="Freeform 11" id="11"/>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name="Freeform 12" id="12"/>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name="Freeform 13" id="13"/>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name="Freeform 14" id="14"/>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
        <p:nvSpPr>
          <p:cNvPr name="TextBox 15" id="15"/>
          <p:cNvSpPr txBox="true"/>
          <p:nvPr/>
        </p:nvSpPr>
        <p:spPr>
          <a:xfrm rot="0">
            <a:off x="11216994" y="1863861"/>
            <a:ext cx="2846189" cy="466725"/>
          </a:xfrm>
          <a:prstGeom prst="rect">
            <a:avLst/>
          </a:prstGeom>
        </p:spPr>
        <p:txBody>
          <a:bodyPr anchor="t" rtlCol="false" tIns="0" lIns="0" bIns="0" rIns="0">
            <a:spAutoFit/>
          </a:bodyPr>
          <a:lstStyle/>
          <a:p>
            <a:pPr>
              <a:lnSpc>
                <a:spcPts val="3600"/>
              </a:lnSpc>
            </a:pPr>
            <a:r>
              <a:rPr lang="en-US" sz="3000">
                <a:solidFill>
                  <a:srgbClr val="10B5BF"/>
                </a:solidFill>
                <a:latin typeface="Poppins Medium"/>
              </a:rPr>
              <a:t>INTRODUCTION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AutoShape 2" id="2"/>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graphicFrame>
        <p:nvGraphicFramePr>
          <p:cNvPr name="Table 3" id="3"/>
          <p:cNvGraphicFramePr>
            <a:graphicFrameLocks noGrp="true"/>
          </p:cNvGraphicFramePr>
          <p:nvPr/>
        </p:nvGraphicFramePr>
        <p:xfrm>
          <a:off x="10732343" y="1301394"/>
          <a:ext cx="6526957" cy="8234456"/>
        </p:xfrm>
        <a:graphic>
          <a:graphicData uri="http://schemas.openxmlformats.org/drawingml/2006/table">
            <a:tbl>
              <a:tblPr/>
              <a:tblGrid>
                <a:gridCol w="5826687"/>
              </a:tblGrid>
              <a:tr h="704850">
                <a:tc>
                  <a:txBody>
                    <a:bodyPr anchor="t" rtlCol="false"/>
                    <a:lstStyle/>
                    <a:p>
                      <a:pPr algn="l">
                        <a:lnSpc>
                          <a:spcPts val="3600"/>
                        </a:lnSpc>
                        <a:defRPr/>
                      </a:pPr>
                      <a:r>
                        <a:rPr lang="en-US" sz="3000">
                          <a:solidFill>
                            <a:srgbClr val="FFFFFF"/>
                          </a:solidFill>
                          <a:latin typeface="Poppins Medium"/>
                        </a:rPr>
                        <a:t>ENDLESS POSSIBILITIES</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295176">
                <a:tc>
                  <a:txBody>
                    <a:bodyPr anchor="t" rtlCol="false"/>
                    <a:lstStyle/>
                    <a:p>
                      <a:pPr algn="l">
                        <a:lnSpc>
                          <a:spcPts val="2799"/>
                        </a:lnSpc>
                        <a:defRPr/>
                      </a:pPr>
                      <a:r>
                        <a:rPr lang="en-US" sz="1999">
                          <a:solidFill>
                            <a:srgbClr val="FFFFFF"/>
                          </a:solidFill>
                          <a:latin typeface="Poppins Light"/>
                        </a:rPr>
                        <a:t>Reason : adjust their sensitivity, appearance, and even add extra features like gestures for more control</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704850">
                <a:tc>
                  <a:txBody>
                    <a:bodyPr anchor="t" rtlCol="false"/>
                    <a:lstStyle/>
                    <a:p>
                      <a:pPr algn="l">
                        <a:lnSpc>
                          <a:spcPts val="3600"/>
                        </a:lnSpc>
                        <a:defRPr/>
                      </a:pPr>
                      <a:r>
                        <a:rPr lang="en-US" sz="3000">
                          <a:solidFill>
                            <a:srgbClr val="FFFFFF"/>
                          </a:solidFill>
                          <a:latin typeface="Poppins Medium"/>
                        </a:rPr>
                        <a:t>ACCESSIBLE TO EVERYONE:</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819150">
                <a:tc>
                  <a:txBody>
                    <a:bodyPr anchor="t" rtlCol="false"/>
                    <a:lstStyle/>
                    <a:p>
                      <a:pPr algn="l">
                        <a:lnSpc>
                          <a:spcPts val="2799"/>
                        </a:lnSpc>
                        <a:defRPr/>
                      </a:pPr>
                      <a:r>
                        <a:rPr lang="en-US" sz="1999">
                          <a:solidFill>
                            <a:srgbClr val="FFFFFF"/>
                          </a:solidFill>
                          <a:latin typeface="Poppins Light"/>
                        </a:rPr>
                        <a:t>Reason : blessing for people with disabilities as they offer alternative ways to interact with computers</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709931">
                <a:tc>
                  <a:txBody>
                    <a:bodyPr anchor="t" rtlCol="false"/>
                    <a:lstStyle/>
                    <a:p>
                      <a:pPr algn="l">
                        <a:lnSpc>
                          <a:spcPts val="3600"/>
                        </a:lnSpc>
                        <a:defRPr/>
                      </a:pPr>
                      <a:r>
                        <a:rPr lang="en-US" sz="3000">
                          <a:solidFill>
                            <a:srgbClr val="FFFFFF"/>
                          </a:solidFill>
                          <a:latin typeface="Poppins Medium"/>
                        </a:rPr>
                        <a:t>NO MORE LOSING YOUR MOUSE</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76250">
                <a:tc>
                  <a:txBody>
                    <a:bodyPr anchor="t" rtlCol="false"/>
                    <a:lstStyle/>
                    <a:p>
                      <a:pPr algn="l">
                        <a:lnSpc>
                          <a:spcPts val="2400"/>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52499">
                <a:tc>
                  <a:txBody>
                    <a:bodyPr anchor="t" rtlCol="false"/>
                    <a:lstStyle/>
                    <a:p>
                      <a:pPr algn="l">
                        <a:lnSpc>
                          <a:spcPts val="3600"/>
                        </a:lnSpc>
                        <a:defRPr/>
                      </a:pPr>
                      <a:r>
                        <a:rPr lang="en-US" sz="3000">
                          <a:solidFill>
                            <a:srgbClr val="FFFFFF"/>
                          </a:solidFill>
                          <a:latin typeface="Poppins Medium"/>
                        </a:rPr>
                        <a:t>ECO-FRIENDLY OPTION</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162050">
                <a:tc>
                  <a:txBody>
                    <a:bodyPr anchor="t" rtlCol="false"/>
                    <a:lstStyle/>
                    <a:p>
                      <a:pPr algn="l">
                        <a:lnSpc>
                          <a:spcPts val="3600"/>
                        </a:lnSpc>
                        <a:defRPr/>
                      </a:pPr>
                      <a:r>
                        <a:rPr lang="en-US" sz="3000">
                          <a:solidFill>
                            <a:srgbClr val="FFFFFF"/>
                          </a:solidFill>
                          <a:latin typeface="Poppins Medium"/>
                        </a:rPr>
                        <a:t>THE FUTURE OF COMPUTER INTERACTION</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76250">
                <a:tc>
                  <a:txBody>
                    <a:bodyPr anchor="t" rtlCol="false"/>
                    <a:lstStyle/>
                    <a:p>
                      <a:pPr algn="l">
                        <a:lnSpc>
                          <a:spcPts val="2400"/>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
        <p:nvSpPr>
          <p:cNvPr name="TextBox 4" id="4"/>
          <p:cNvSpPr txBox="true"/>
          <p:nvPr/>
        </p:nvSpPr>
        <p:spPr>
          <a:xfrm rot="0">
            <a:off x="1459858" y="2002536"/>
            <a:ext cx="6167680" cy="1057275"/>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Key Features </a:t>
            </a:r>
          </a:p>
        </p:txBody>
      </p:sp>
      <p:sp>
        <p:nvSpPr>
          <p:cNvPr name="Freeform 5" id="5"/>
          <p:cNvSpPr/>
          <p:nvPr/>
        </p:nvSpPr>
        <p:spPr>
          <a:xfrm flipH="true" flipV="false" rot="0">
            <a:off x="8275541" y="2270153"/>
            <a:ext cx="4024687" cy="4528480"/>
          </a:xfrm>
          <a:custGeom>
            <a:avLst/>
            <a:gdLst/>
            <a:ahLst/>
            <a:cxnLst/>
            <a:rect r="r" b="b" t="t" l="l"/>
            <a:pathLst>
              <a:path h="4528480" w="4024687">
                <a:moveTo>
                  <a:pt x="4024686" y="0"/>
                </a:moveTo>
                <a:lnTo>
                  <a:pt x="0" y="0"/>
                </a:lnTo>
                <a:lnTo>
                  <a:pt x="0" y="4528481"/>
                </a:lnTo>
                <a:lnTo>
                  <a:pt x="4024686" y="4528481"/>
                </a:lnTo>
                <a:lnTo>
                  <a:pt x="4024686" y="0"/>
                </a:lnTo>
                <a:close/>
              </a:path>
            </a:pathLst>
          </a:custGeom>
          <a:blipFill>
            <a:blip r:embed="rId2">
              <a:alphaModFix amt="21999"/>
            </a:blip>
            <a:stretch>
              <a:fillRect l="0" t="0" r="0" b="0"/>
            </a:stretch>
          </a:blipFill>
        </p:spPr>
      </p:sp>
      <p:graphicFrame>
        <p:nvGraphicFramePr>
          <p:cNvPr name="Table 6" id="6"/>
          <p:cNvGraphicFramePr>
            <a:graphicFrameLocks noGrp="true"/>
          </p:cNvGraphicFramePr>
          <p:nvPr/>
        </p:nvGraphicFramePr>
        <p:xfrm>
          <a:off x="1459858" y="4313211"/>
          <a:ext cx="6526957" cy="7297037"/>
        </p:xfrm>
        <a:graphic>
          <a:graphicData uri="http://schemas.openxmlformats.org/drawingml/2006/table">
            <a:tbl>
              <a:tblPr/>
              <a:tblGrid>
                <a:gridCol w="5826687"/>
              </a:tblGrid>
              <a:tr h="704850">
                <a:tc>
                  <a:txBody>
                    <a:bodyPr anchor="t" rtlCol="false"/>
                    <a:lstStyle/>
                    <a:p>
                      <a:pPr algn="l">
                        <a:lnSpc>
                          <a:spcPts val="3600"/>
                        </a:lnSpc>
                        <a:defRPr/>
                      </a:pPr>
                      <a:r>
                        <a:rPr lang="en-US" sz="3000">
                          <a:solidFill>
                            <a:srgbClr val="FFFFFF"/>
                          </a:solidFill>
                          <a:latin typeface="Poppins Medium"/>
                        </a:rPr>
                        <a:t>NO MORE HARDWARE NEEDED</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819150">
                <a:tc>
                  <a:txBody>
                    <a:bodyPr anchor="t" rtlCol="false"/>
                    <a:lstStyle/>
                    <a:p>
                      <a:pPr algn="l">
                        <a:lnSpc>
                          <a:spcPts val="2799"/>
                        </a:lnSpc>
                        <a:defRPr/>
                      </a:pPr>
                      <a:r>
                        <a:rPr lang="en-US" sz="1999">
                          <a:solidFill>
                            <a:srgbClr val="FFFFFF"/>
                          </a:solidFill>
                          <a:latin typeface="Poppins Light"/>
                        </a:rPr>
                        <a:t>Reason : It's all done on your screen!</a:t>
                      </a:r>
                      <a:endParaRPr lang="en-US" sz="1100"/>
                    </a:p>
                    <a:p>
                      <a:pPr>
                        <a:lnSpc>
                          <a:spcPts val="2799"/>
                        </a:lnSpc>
                      </a:pPr>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9138">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705941">
                <a:tc>
                  <a:txBody>
                    <a:bodyPr anchor="t" rtlCol="false"/>
                    <a:lstStyle/>
                    <a:p>
                      <a:pPr algn="l">
                        <a:lnSpc>
                          <a:spcPts val="3480"/>
                        </a:lnSpc>
                        <a:defRPr/>
                      </a:pPr>
                      <a:r>
                        <a:rPr lang="en-US" sz="2900">
                          <a:solidFill>
                            <a:srgbClr val="FFFFFF"/>
                          </a:solidFill>
                          <a:latin typeface="Poppins Medium"/>
                        </a:rPr>
                        <a:t>CONVENIENCE AT YOUR FINGERTIPS</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2992904">
                <a:tc>
                  <a:txBody>
                    <a:bodyPr anchor="t" rtlCol="false"/>
                    <a:lstStyle/>
                    <a:p>
                      <a:pPr algn="l">
                        <a:lnSpc>
                          <a:spcPts val="2799"/>
                        </a:lnSpc>
                        <a:defRPr/>
                      </a:pPr>
                      <a:r>
                        <a:rPr lang="en-US" sz="1999">
                          <a:solidFill>
                            <a:srgbClr val="FFFFFF"/>
                          </a:solidFill>
                          <a:latin typeface="Poppins Light"/>
                        </a:rPr>
                        <a:t>Reason : Because you can use them on touchscreens,laptops, and desktop computers all the task you can do on your fingertips</a:t>
                      </a:r>
                      <a:endParaRPr lang="en-US" sz="1100"/>
                    </a:p>
                    <a:p>
                      <a:pPr>
                        <a:lnSpc>
                          <a:spcPts val="2799"/>
                        </a:lnSpc>
                      </a:pPr>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00204">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704850">
                <a:tc>
                  <a:txBody>
                    <a:bodyPr anchor="t" rtlCol="false"/>
                    <a:lstStyle/>
                    <a:p>
                      <a:pPr algn="l">
                        <a:lnSpc>
                          <a:spcPts val="3600"/>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alphaModFix amt="41000"/>
            </a:blip>
            <a:stretch>
              <a:fillRect l="0" t="0" r="0" b="0"/>
            </a:stretch>
          </a:blipFill>
        </p:spPr>
      </p:sp>
      <p:sp>
        <p:nvSpPr>
          <p:cNvPr name="TextBox 3" id="3"/>
          <p:cNvSpPr txBox="true"/>
          <p:nvPr/>
        </p:nvSpPr>
        <p:spPr>
          <a:xfrm rot="0">
            <a:off x="1676400" y="1227638"/>
            <a:ext cx="5887373" cy="1057275"/>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OBJECTIVE</a:t>
            </a:r>
          </a:p>
        </p:txBody>
      </p:sp>
      <p:sp>
        <p:nvSpPr>
          <p:cNvPr name="AutoShape 4" id="4"/>
          <p:cNvSpPr/>
          <p:nvPr/>
        </p:nvSpPr>
        <p:spPr>
          <a:xfrm>
            <a:off x="1676400" y="2621424"/>
            <a:ext cx="5887373" cy="0"/>
          </a:xfrm>
          <a:prstGeom prst="line">
            <a:avLst/>
          </a:prstGeom>
          <a:ln cap="rnd" w="19050">
            <a:solidFill>
              <a:srgbClr val="10B5BF"/>
            </a:solidFill>
            <a:prstDash val="solid"/>
            <a:headEnd type="none" len="sm" w="sm"/>
            <a:tailEnd type="none" len="sm" w="sm"/>
          </a:ln>
        </p:spPr>
      </p:sp>
      <p:graphicFrame>
        <p:nvGraphicFramePr>
          <p:cNvPr name="Table 5" id="5"/>
          <p:cNvGraphicFramePr>
            <a:graphicFrameLocks noGrp="true"/>
          </p:cNvGraphicFramePr>
          <p:nvPr/>
        </p:nvGraphicFramePr>
        <p:xfrm>
          <a:off x="1676400" y="2954799"/>
          <a:ext cx="6526957" cy="5800725"/>
        </p:xfrm>
        <a:graphic>
          <a:graphicData uri="http://schemas.openxmlformats.org/drawingml/2006/table">
            <a:tbl>
              <a:tblPr/>
              <a:tblGrid>
                <a:gridCol w="5826687"/>
              </a:tblGrid>
              <a:tr h="704850">
                <a:tc>
                  <a:txBody>
                    <a:bodyPr anchor="t" rtlCol="false"/>
                    <a:lstStyle/>
                    <a:p>
                      <a:pPr algn="l">
                        <a:lnSpc>
                          <a:spcPts val="3600"/>
                        </a:lnSpc>
                        <a:defRPr/>
                      </a:pPr>
                      <a:r>
                        <a:rPr lang="en-US" sz="3000">
                          <a:solidFill>
                            <a:srgbClr val="FFFFFF"/>
                          </a:solidFill>
                          <a:latin typeface="Poppins Medium"/>
                        </a:rPr>
                        <a:t>ENHANCED USER EXPERIENCE : </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819150">
                <a:tc>
                  <a:txBody>
                    <a:bodyPr anchor="t" rtlCol="false"/>
                    <a:lstStyle/>
                    <a:p>
                      <a:pPr algn="l">
                        <a:lnSpc>
                          <a:spcPts val="2799"/>
                        </a:lnSpc>
                        <a:defRPr/>
                      </a:pPr>
                      <a:r>
                        <a:rPr lang="en-US" sz="1999">
                          <a:solidFill>
                            <a:srgbClr val="FFFFFF"/>
                          </a:solidFill>
                          <a:latin typeface="Poppins Light"/>
                        </a:rPr>
                        <a:t>Improve the overall user experience by offering an alternative.</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6275">
                <a:tc>
                  <a:txBody>
                    <a:bodyPr anchor="t" rtlCol="false"/>
                    <a:lstStyle/>
                    <a:p>
                      <a:pPr algn="l">
                        <a:lnSpc>
                          <a:spcPts val="3480"/>
                        </a:lnSpc>
                        <a:defRPr/>
                      </a:pPr>
                      <a:r>
                        <a:rPr lang="en-US" sz="2900">
                          <a:solidFill>
                            <a:srgbClr val="FFFFFF"/>
                          </a:solidFill>
                          <a:latin typeface="Poppins Medium"/>
                        </a:rPr>
                        <a:t>ENVIRONMENTAL RESPONSIBILITY: </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819150">
                <a:tc>
                  <a:txBody>
                    <a:bodyPr anchor="t" rtlCol="false"/>
                    <a:lstStyle/>
                    <a:p>
                      <a:pPr algn="l">
                        <a:lnSpc>
                          <a:spcPts val="2799"/>
                        </a:lnSpc>
                        <a:defRPr/>
                      </a:pPr>
                      <a:r>
                        <a:rPr lang="en-US" sz="1999">
                          <a:solidFill>
                            <a:srgbClr val="FFFFFF"/>
                          </a:solidFill>
                          <a:latin typeface="Poppins Light"/>
                        </a:rPr>
                        <a:t>Reducing electronic waste generated by discarded physical mice</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6275">
                <a:tc>
                  <a:txBody>
                    <a:bodyPr anchor="t" rtlCol="false"/>
                    <a:lstStyle/>
                    <a:p>
                      <a:pPr algn="l">
                        <a:lnSpc>
                          <a:spcPts val="3480"/>
                        </a:lnSpc>
                        <a:defRPr/>
                      </a:pPr>
                      <a:r>
                        <a:rPr lang="en-US" sz="2900">
                          <a:solidFill>
                            <a:srgbClr val="FFFFFF"/>
                          </a:solidFill>
                          <a:latin typeface="Poppins Medium"/>
                        </a:rPr>
                        <a:t>SECURITY AND PRIVACY:</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1171575">
                <a:tc>
                  <a:txBody>
                    <a:bodyPr anchor="t" rtlCol="false"/>
                    <a:lstStyle/>
                    <a:p>
                      <a:pPr algn="l">
                        <a:lnSpc>
                          <a:spcPts val="2799"/>
                        </a:lnSpc>
                        <a:defRPr/>
                      </a:pPr>
                      <a:r>
                        <a:rPr lang="en-US" sz="1999">
                          <a:solidFill>
                            <a:srgbClr val="FFFFFF"/>
                          </a:solidFill>
                          <a:latin typeface="Poppins Light"/>
                        </a:rPr>
                        <a:t>Implement security features to protect users from unauthorized virtual mouse access and maintain user privacy.</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graphicFrame>
        <p:nvGraphicFramePr>
          <p:cNvPr name="Table 6" id="6"/>
          <p:cNvGraphicFramePr>
            <a:graphicFrameLocks noGrp="true"/>
          </p:cNvGraphicFramePr>
          <p:nvPr/>
        </p:nvGraphicFramePr>
        <p:xfrm>
          <a:off x="9984059" y="1328132"/>
          <a:ext cx="6526957" cy="4807712"/>
        </p:xfrm>
        <a:graphic>
          <a:graphicData uri="http://schemas.openxmlformats.org/drawingml/2006/table">
            <a:tbl>
              <a:tblPr/>
              <a:tblGrid>
                <a:gridCol w="5826687"/>
              </a:tblGrid>
              <a:tr h="704850">
                <a:tc>
                  <a:txBody>
                    <a:bodyPr anchor="t" rtlCol="false"/>
                    <a:lstStyle/>
                    <a:p>
                      <a:pPr algn="l">
                        <a:lnSpc>
                          <a:spcPts val="3600"/>
                        </a:lnSpc>
                        <a:defRPr/>
                      </a:pPr>
                      <a:r>
                        <a:rPr lang="en-US" sz="3000">
                          <a:solidFill>
                            <a:srgbClr val="FFFFFF"/>
                          </a:solidFill>
                          <a:latin typeface="Poppins Medium"/>
                        </a:rPr>
                        <a:t>MAJOR AIM:</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r>
                        <a:rPr lang="en-US" sz="1999">
                          <a:solidFill>
                            <a:srgbClr val="FFFFFF"/>
                          </a:solidFill>
                          <a:latin typeface="Poppins Light"/>
                        </a:rPr>
                        <a:t>Is to perform various operations of the cursor.</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6275">
                <a:tc>
                  <a:txBody>
                    <a:bodyPr anchor="t" rtlCol="false"/>
                    <a:lstStyle/>
                    <a:p>
                      <a:pPr algn="l">
                        <a:lnSpc>
                          <a:spcPts val="3480"/>
                        </a:lnSpc>
                        <a:defRPr/>
                      </a:pPr>
                      <a:r>
                        <a:rPr lang="en-US" sz="2900">
                          <a:solidFill>
                            <a:srgbClr val="FFFFFF"/>
                          </a:solidFill>
                          <a:latin typeface="Poppins Medium"/>
                        </a:rPr>
                        <a:t>REDUCED HARDWARE DEPENDENCY </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466725">
                <a:tc>
                  <a:txBody>
                    <a:bodyPr anchor="t" rtlCol="false"/>
                    <a:lstStyle/>
                    <a:p>
                      <a:pPr algn="l">
                        <a:lnSpc>
                          <a:spcPts val="2799"/>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6275">
                <a:tc>
                  <a:txBody>
                    <a:bodyPr anchor="t" rtlCol="false"/>
                    <a:lstStyle/>
                    <a:p>
                      <a:pPr algn="l">
                        <a:lnSpc>
                          <a:spcPts val="3480"/>
                        </a:lnSpc>
                        <a:defRPr/>
                      </a:pPr>
                      <a:r>
                        <a:rPr lang="en-US" sz="2900">
                          <a:solidFill>
                            <a:srgbClr val="FFFFFF"/>
                          </a:solidFill>
                          <a:latin typeface="Poppins Medium"/>
                        </a:rPr>
                        <a:t>CONVENIENCE AND MOBILITY</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3862">
                <a:tc>
                  <a:txBody>
                    <a:bodyPr anchor="t" rtlCol="false"/>
                    <a:lstStyle/>
                    <a:p>
                      <a:pPr algn="l">
                        <a:lnSpc>
                          <a:spcPts val="2400"/>
                        </a:lnSpc>
                        <a:defRPr/>
                      </a:pP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676275">
                <a:tc>
                  <a:txBody>
                    <a:bodyPr anchor="t" rtlCol="false"/>
                    <a:lstStyle/>
                    <a:p>
                      <a:pPr algn="l">
                        <a:lnSpc>
                          <a:spcPts val="3480"/>
                        </a:lnSpc>
                        <a:defRPr/>
                      </a:pPr>
                      <a:r>
                        <a:rPr lang="en-US" sz="2900">
                          <a:solidFill>
                            <a:srgbClr val="FFFFFF"/>
                          </a:solidFill>
                          <a:latin typeface="Poppins Medium"/>
                        </a:rPr>
                        <a:t>CROSS-PLATFORM COMPATIBILITY</a:t>
                      </a:r>
                      <a:endParaRPr lang="en-US" sz="1100"/>
                    </a:p>
                  </a:txBody>
                  <a:tcPr marL="0" marR="0" marT="0" marB="0"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738415" y="3918773"/>
            <a:ext cx="14811170" cy="4794250"/>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FFFFF"/>
                </a:solidFill>
                <a:latin typeface="Poppins Light"/>
              </a:rPr>
              <a:t>This project is to develop a Virtual Mouse using Hand Gesture Recognition</a:t>
            </a:r>
          </a:p>
          <a:p>
            <a:pPr>
              <a:lnSpc>
                <a:spcPts val="3499"/>
              </a:lnSpc>
            </a:pPr>
          </a:p>
          <a:p>
            <a:pPr marL="539749" indent="-269875" lvl="1">
              <a:lnSpc>
                <a:spcPts val="3499"/>
              </a:lnSpc>
              <a:buFont typeface="Arial"/>
              <a:buChar char="•"/>
            </a:pPr>
            <a:r>
              <a:rPr lang="en-US" sz="2499">
                <a:solidFill>
                  <a:srgbClr val="FFFFFF"/>
                </a:solidFill>
                <a:latin typeface="Poppins Light"/>
              </a:rPr>
              <a:t>The hand gestures are the most effortless and natural way of communication.</a:t>
            </a:r>
          </a:p>
          <a:p>
            <a:pPr>
              <a:lnSpc>
                <a:spcPts val="3499"/>
              </a:lnSpc>
            </a:pPr>
          </a:p>
          <a:p>
            <a:pPr marL="539749" indent="-269875" lvl="1">
              <a:lnSpc>
                <a:spcPts val="3499"/>
              </a:lnSpc>
              <a:buFont typeface="Arial"/>
              <a:buChar char="•"/>
            </a:pPr>
            <a:r>
              <a:rPr lang="en-US" sz="2499">
                <a:solidFill>
                  <a:srgbClr val="FFFFFF"/>
                </a:solidFill>
                <a:latin typeface="Poppins Light"/>
              </a:rPr>
              <a:t>The aim is to perform various operations of the cursor.</a:t>
            </a:r>
          </a:p>
          <a:p>
            <a:pPr>
              <a:lnSpc>
                <a:spcPts val="3499"/>
              </a:lnSpc>
            </a:pPr>
          </a:p>
          <a:p>
            <a:pPr marL="539749" indent="-269875" lvl="1">
              <a:lnSpc>
                <a:spcPts val="3499"/>
              </a:lnSpc>
              <a:buFont typeface="Arial"/>
              <a:buChar char="•"/>
            </a:pPr>
            <a:r>
              <a:rPr lang="en-US" sz="2499">
                <a:solidFill>
                  <a:srgbClr val="FFFFFF"/>
                </a:solidFill>
                <a:latin typeface="Poppins Light"/>
              </a:rPr>
              <a:t>Instead of using more expensive sensors, a simple web camera can identify the gesture and perform the action.</a:t>
            </a:r>
          </a:p>
          <a:p>
            <a:pPr>
              <a:lnSpc>
                <a:spcPts val="3499"/>
              </a:lnSpc>
            </a:pPr>
          </a:p>
          <a:p>
            <a:pPr algn="l" marL="539749" indent="-269875" lvl="1">
              <a:lnSpc>
                <a:spcPts val="3499"/>
              </a:lnSpc>
              <a:spcBef>
                <a:spcPct val="0"/>
              </a:spcBef>
              <a:buFont typeface="Arial"/>
              <a:buChar char="•"/>
            </a:pPr>
            <a:r>
              <a:rPr lang="en-US" sz="2499">
                <a:solidFill>
                  <a:srgbClr val="FFFFFF"/>
                </a:solidFill>
                <a:latin typeface="Poppins Light"/>
              </a:rPr>
              <a:t>It helps the user to interact with a computer without any physical and hardware device to control mouse operation.</a:t>
            </a:r>
          </a:p>
        </p:txBody>
      </p:sp>
      <p:sp>
        <p:nvSpPr>
          <p:cNvPr name="TextBox 3" id="3"/>
          <p:cNvSpPr txBox="true"/>
          <p:nvPr/>
        </p:nvSpPr>
        <p:spPr>
          <a:xfrm rot="0">
            <a:off x="1738415" y="2012127"/>
            <a:ext cx="14811170" cy="1057275"/>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PROBLEM STATEMENT</a:t>
            </a:r>
          </a:p>
        </p:txBody>
      </p:sp>
      <p:sp>
        <p:nvSpPr>
          <p:cNvPr name="AutoShape 4" id="4"/>
          <p:cNvSpPr/>
          <p:nvPr/>
        </p:nvSpPr>
        <p:spPr>
          <a:xfrm>
            <a:off x="1738415" y="3657506"/>
            <a:ext cx="14811170" cy="0"/>
          </a:xfrm>
          <a:prstGeom prst="line">
            <a:avLst/>
          </a:prstGeom>
          <a:ln cap="rnd" w="19050">
            <a:solidFill>
              <a:srgbClr val="10B5BF"/>
            </a:solidFill>
            <a:prstDash val="solid"/>
            <a:headEnd type="none" len="sm" w="sm"/>
            <a:tailEnd type="none" len="sm" w="sm"/>
          </a:ln>
        </p:spPr>
      </p:sp>
      <p:sp>
        <p:nvSpPr>
          <p:cNvPr name="Freeform 5" id="5"/>
          <p:cNvSpPr/>
          <p:nvPr/>
        </p:nvSpPr>
        <p:spPr>
          <a:xfrm flipH="true" flipV="true" rot="0">
            <a:off x="12865622" y="1028700"/>
            <a:ext cx="7641615" cy="5845836"/>
          </a:xfrm>
          <a:custGeom>
            <a:avLst/>
            <a:gdLst/>
            <a:ahLst/>
            <a:cxnLst/>
            <a:rect r="r" b="b" t="t" l="l"/>
            <a:pathLst>
              <a:path h="5845836" w="7641615">
                <a:moveTo>
                  <a:pt x="7641615" y="5845836"/>
                </a:moveTo>
                <a:lnTo>
                  <a:pt x="0" y="5845836"/>
                </a:lnTo>
                <a:lnTo>
                  <a:pt x="0" y="0"/>
                </a:lnTo>
                <a:lnTo>
                  <a:pt x="7641615" y="0"/>
                </a:lnTo>
                <a:lnTo>
                  <a:pt x="7641615" y="5845836"/>
                </a:lnTo>
                <a:close/>
              </a:path>
            </a:pathLst>
          </a:custGeom>
          <a:blipFill>
            <a:blip r:embed="rId2">
              <a:alphaModFix amt="51000"/>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375885" y="5349699"/>
          <a:ext cx="15883415" cy="4391025"/>
        </p:xfrm>
        <a:graphic>
          <a:graphicData uri="http://schemas.openxmlformats.org/drawingml/2006/table">
            <a:tbl>
              <a:tblPr/>
              <a:tblGrid>
                <a:gridCol w="2671500"/>
                <a:gridCol w="1205826"/>
                <a:gridCol w="2693930"/>
                <a:gridCol w="1205826"/>
                <a:gridCol w="2693930"/>
                <a:gridCol w="1205826"/>
                <a:gridCol w="3806526"/>
                <a:gridCol w="400050"/>
              </a:tblGrid>
              <a:tr h="990600">
                <a:tc>
                  <a:txBody>
                    <a:bodyPr anchor="t" rtlCol="false"/>
                    <a:lstStyle/>
                    <a:p>
                      <a:pPr algn="l">
                        <a:lnSpc>
                          <a:spcPts val="4200"/>
                        </a:lnSpc>
                        <a:defRPr/>
                      </a:pPr>
                      <a:r>
                        <a:rPr lang="en-US" sz="3000">
                          <a:solidFill>
                            <a:srgbClr val="10B5BF"/>
                          </a:solidFill>
                          <a:latin typeface="Poppins Medium"/>
                        </a:rPr>
                        <a:t>1.</a:t>
                      </a: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ctr">
                        <a:lnSpc>
                          <a:spcPts val="265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200"/>
                        </a:lnSpc>
                        <a:defRPr/>
                      </a:pPr>
                      <a:r>
                        <a:rPr lang="en-US" sz="3000">
                          <a:solidFill>
                            <a:srgbClr val="10B5BF"/>
                          </a:solidFill>
                          <a:latin typeface="Poppins Medium"/>
                        </a:rPr>
                        <a:t>2.</a:t>
                      </a: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ctr">
                        <a:lnSpc>
                          <a:spcPts val="265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99"/>
                        </a:lnSpc>
                        <a:defRPr/>
                      </a:pPr>
                      <a:r>
                        <a:rPr lang="en-US" sz="2999">
                          <a:solidFill>
                            <a:srgbClr val="10B5BF"/>
                          </a:solidFill>
                          <a:latin typeface="Poppins Medium"/>
                        </a:rPr>
                        <a:t>3.</a:t>
                      </a: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9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99"/>
                        </a:lnSpc>
                        <a:defRPr/>
                      </a:pPr>
                      <a:r>
                        <a:rPr lang="en-US" sz="2999">
                          <a:solidFill>
                            <a:srgbClr val="10B5BF"/>
                          </a:solidFill>
                          <a:latin typeface="Poppins Medium"/>
                        </a:rPr>
                        <a:t>4.</a:t>
                      </a: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9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3400425">
                <a:tc>
                  <a:txBody>
                    <a:bodyPr anchor="t" rtlCol="false"/>
                    <a:lstStyle/>
                    <a:p>
                      <a:pPr algn="l">
                        <a:lnSpc>
                          <a:spcPts val="2659"/>
                        </a:lnSpc>
                        <a:defRPr/>
                      </a:pPr>
                      <a:r>
                        <a:rPr lang="en-US" sz="1899">
                          <a:solidFill>
                            <a:srgbClr val="FFFFFF"/>
                          </a:solidFill>
                          <a:latin typeface="Poppins Light"/>
                        </a:rPr>
                        <a:t>Working on Power Point Presentation using a virtual mouse.</a:t>
                      </a:r>
                      <a:endParaRPr lang="en-US" sz="1100"/>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ctr">
                        <a:lnSpc>
                          <a:spcPts val="265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2659"/>
                        </a:lnSpc>
                        <a:defRPr/>
                      </a:pPr>
                      <a:r>
                        <a:rPr lang="en-US" sz="1899">
                          <a:solidFill>
                            <a:srgbClr val="FFFFFF"/>
                          </a:solidFill>
                          <a:latin typeface="Poppins Light"/>
                        </a:rPr>
                        <a:t>Creating a Chrome extension for cross-platform compatibility.</a:t>
                      </a:r>
                      <a:endParaRPr lang="en-US" sz="1100"/>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ctr">
                        <a:lnSpc>
                          <a:spcPts val="2659"/>
                        </a:lnSpc>
                        <a:defRPr/>
                      </a:pPr>
                      <a:endParaRPr lang="en-US" sz="1100"/>
                    </a:p>
                  </a:txBody>
                  <a:tcPr marL="142875" marR="142875" marT="142875" marB="14287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2659"/>
                        </a:lnSpc>
                        <a:defRPr/>
                      </a:pPr>
                      <a:r>
                        <a:rPr lang="en-US" sz="1899">
                          <a:solidFill>
                            <a:srgbClr val="FFFFFF"/>
                          </a:solidFill>
                          <a:latin typeface="Poppins Light"/>
                        </a:rPr>
                        <a:t>Integrating both the functionality together for creating a unique product.</a:t>
                      </a:r>
                      <a:endParaRPr lang="en-US" sz="1100"/>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2659"/>
                        </a:lnSpc>
                        <a:defRPr/>
                      </a:pPr>
                      <a:endParaRPr lang="en-US" sz="1100"/>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2659"/>
                        </a:lnSpc>
                        <a:defRPr/>
                      </a:pPr>
                      <a:r>
                        <a:rPr lang="en-US" sz="1899">
                          <a:solidFill>
                            <a:srgbClr val="FFFFFF"/>
                          </a:solidFill>
                          <a:latin typeface="Poppins Light"/>
                        </a:rPr>
                        <a:t>For (Point no 1) we are going to create a blank background in which we have a upload functionality where user can upload that ppt and able to</a:t>
                      </a:r>
                      <a:endParaRPr lang="en-US" sz="1100"/>
                    </a:p>
                    <a:p>
                      <a:pPr>
                        <a:lnSpc>
                          <a:spcPts val="2659"/>
                        </a:lnSpc>
                      </a:pPr>
                      <a:r>
                        <a:rPr lang="en-US" sz="1899">
                          <a:solidFill>
                            <a:srgbClr val="FFFFFF"/>
                          </a:solidFill>
                          <a:latin typeface="Poppins Light"/>
                        </a:rPr>
                        <a:t>the virtual mouse functionality using a extension or a software.</a:t>
                      </a:r>
                    </a:p>
                    <a:p>
                      <a:pPr>
                        <a:lnSpc>
                          <a:spcPts val="2659"/>
                        </a:lnSpc>
                      </a:pPr>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2659"/>
                        </a:lnSpc>
                        <a:defRPr/>
                      </a:pPr>
                      <a:endParaRPr lang="en-US" sz="1100"/>
                    </a:p>
                  </a:txBody>
                  <a:tcPr marL="142875" marR="142875" marT="142875" marB="142875" anchor="t">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
        <p:nvSpPr>
          <p:cNvPr name="TextBox 3" id="3"/>
          <p:cNvSpPr txBox="true"/>
          <p:nvPr/>
        </p:nvSpPr>
        <p:spPr>
          <a:xfrm rot="0">
            <a:off x="1375885" y="1666763"/>
            <a:ext cx="15536230" cy="1152525"/>
          </a:xfrm>
          <a:prstGeom prst="rect">
            <a:avLst/>
          </a:prstGeom>
        </p:spPr>
        <p:txBody>
          <a:bodyPr anchor="t" rtlCol="false" tIns="0" lIns="0" bIns="0" rIns="0">
            <a:spAutoFit/>
          </a:bodyPr>
          <a:lstStyle/>
          <a:p>
            <a:pPr>
              <a:lnSpc>
                <a:spcPts val="9000"/>
              </a:lnSpc>
            </a:pPr>
            <a:r>
              <a:rPr lang="en-US" sz="7500">
                <a:solidFill>
                  <a:srgbClr val="10B5BF"/>
                </a:solidFill>
                <a:latin typeface="Poppins Medium Bold"/>
              </a:rPr>
              <a:t>PLAN FOR FUTURE WORK</a:t>
            </a:r>
          </a:p>
        </p:txBody>
      </p:sp>
      <p:sp>
        <p:nvSpPr>
          <p:cNvPr name="TextBox 4" id="4"/>
          <p:cNvSpPr txBox="true"/>
          <p:nvPr/>
        </p:nvSpPr>
        <p:spPr>
          <a:xfrm rot="0">
            <a:off x="1375885" y="3460924"/>
            <a:ext cx="15536230" cy="1180465"/>
          </a:xfrm>
          <a:prstGeom prst="rect">
            <a:avLst/>
          </a:prstGeom>
        </p:spPr>
        <p:txBody>
          <a:bodyPr anchor="t" rtlCol="false" tIns="0" lIns="0" bIns="0" rIns="0">
            <a:spAutoFit/>
          </a:bodyPr>
          <a:lstStyle/>
          <a:p>
            <a:pPr>
              <a:lnSpc>
                <a:spcPts val="4759"/>
              </a:lnSpc>
            </a:pPr>
            <a:r>
              <a:rPr lang="en-US" sz="3399">
                <a:solidFill>
                  <a:srgbClr val="FFFFFF"/>
                </a:solidFill>
                <a:latin typeface="Canva Sans"/>
              </a:rPr>
              <a:t>Firstly, we are working on two different modules of our project, which include the following</a:t>
            </a:r>
          </a:p>
        </p:txBody>
      </p:sp>
      <p:sp>
        <p:nvSpPr>
          <p:cNvPr name="Freeform 5" id="5"/>
          <p:cNvSpPr/>
          <p:nvPr/>
        </p:nvSpPr>
        <p:spPr>
          <a:xfrm flipH="false" flipV="false" rot="1944206">
            <a:off x="16846873" y="-1113456"/>
            <a:ext cx="1343326" cy="4734190"/>
          </a:xfrm>
          <a:custGeom>
            <a:avLst/>
            <a:gdLst/>
            <a:ahLst/>
            <a:cxnLst/>
            <a:rect r="r" b="b" t="t" l="l"/>
            <a:pathLst>
              <a:path h="4734190" w="1343326">
                <a:moveTo>
                  <a:pt x="0" y="0"/>
                </a:moveTo>
                <a:lnTo>
                  <a:pt x="1343326" y="0"/>
                </a:lnTo>
                <a:lnTo>
                  <a:pt x="1343326" y="4734190"/>
                </a:lnTo>
                <a:lnTo>
                  <a:pt x="0" y="4734190"/>
                </a:lnTo>
                <a:lnTo>
                  <a:pt x="0" y="0"/>
                </a:lnTo>
                <a:close/>
              </a:path>
            </a:pathLst>
          </a:custGeom>
          <a:blipFill>
            <a:blip r:embed="rId2"/>
            <a:stretch>
              <a:fillRect l="0" t="0" r="0" b="0"/>
            </a:stretch>
          </a:blipFill>
        </p:spPr>
      </p:sp>
      <p:sp>
        <p:nvSpPr>
          <p:cNvPr name="Freeform 6" id="6"/>
          <p:cNvSpPr/>
          <p:nvPr/>
        </p:nvSpPr>
        <p:spPr>
          <a:xfrm flipH="false" flipV="false" rot="6585397">
            <a:off x="3489154" y="6619669"/>
            <a:ext cx="2525842" cy="2603961"/>
          </a:xfrm>
          <a:custGeom>
            <a:avLst/>
            <a:gdLst/>
            <a:ahLst/>
            <a:cxnLst/>
            <a:rect r="r" b="b" t="t" l="l"/>
            <a:pathLst>
              <a:path h="2603961" w="2525842">
                <a:moveTo>
                  <a:pt x="0" y="0"/>
                </a:moveTo>
                <a:lnTo>
                  <a:pt x="2525842" y="0"/>
                </a:lnTo>
                <a:lnTo>
                  <a:pt x="2525842" y="2603961"/>
                </a:lnTo>
                <a:lnTo>
                  <a:pt x="0" y="2603961"/>
                </a:lnTo>
                <a:lnTo>
                  <a:pt x="0" y="0"/>
                </a:lnTo>
                <a:close/>
              </a:path>
            </a:pathLst>
          </a:custGeom>
          <a:blipFill>
            <a:blip r:embed="rId3">
              <a:alphaModFix amt="20999"/>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DAFtsMqab7A</dc:identifier>
  <dcterms:modified xsi:type="dcterms:W3CDTF">2011-08-01T06:04:30Z</dcterms:modified>
  <cp:revision>1</cp:revision>
  <dc:title>Blue 3D Elements 5G Technology Presentation</dc:title>
</cp:coreProperties>
</file>

<file path=docProps/thumbnail.jpeg>
</file>